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798" r:id="rId11"/>
    <p:sldId id="1799" r:id="rId12"/>
    <p:sldId id="1818" r:id="rId13"/>
    <p:sldId id="1819" r:id="rId14"/>
    <p:sldId id="1825" r:id="rId15"/>
    <p:sldId id="1823" r:id="rId16"/>
    <p:sldId id="1841" r:id="rId17"/>
    <p:sldId id="1807" r:id="rId18"/>
    <p:sldId id="1811" r:id="rId19"/>
    <p:sldId id="1806" r:id="rId20"/>
    <p:sldId id="1840" r:id="rId21"/>
    <p:sldId id="1826" r:id="rId22"/>
    <p:sldId id="1821" r:id="rId23"/>
    <p:sldId id="1834" r:id="rId24"/>
    <p:sldId id="1845" r:id="rId25"/>
    <p:sldId id="1844" r:id="rId26"/>
    <p:sldId id="1836" r:id="rId27"/>
    <p:sldId id="1837" r:id="rId28"/>
    <p:sldId id="1832" r:id="rId29"/>
    <p:sldId id="1829" r:id="rId30"/>
    <p:sldId id="1833" r:id="rId31"/>
    <p:sldId id="1831" r:id="rId32"/>
    <p:sldId id="1842" r:id="rId33"/>
    <p:sldId id="1830" r:id="rId34"/>
    <p:sldId id="313"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93" autoAdjust="0"/>
    <p:restoredTop sz="96571" autoAdjust="0"/>
  </p:normalViewPr>
  <p:slideViewPr>
    <p:cSldViewPr snapToGrid="0" showGuides="1">
      <p:cViewPr varScale="1">
        <p:scale>
          <a:sx n="121" d="100"/>
          <a:sy n="121" d="100"/>
        </p:scale>
        <p:origin x="1003" y="91"/>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4/3/2022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4/3/2022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a 45 minute talk, cut to about 30 by putting the Data Management Plans and Reproducibility after the summary and cutting the Psychology example and the 2 slides at the end, probably covered under testing.</a:t>
            </a:r>
          </a:p>
          <a:p>
            <a:r>
              <a:rPr lang="en-US" dirty="0"/>
              <a:t>To make this a 15 minute talk go through the initial examples and incentives quickly then cover the How to sections.</a:t>
            </a:r>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5137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
        <p:nvSpPr>
          <p:cNvPr id="6" name="Content Placeholder 2">
            <a:extLst>
              <a:ext uri="{FF2B5EF4-FFF2-40B4-BE49-F238E27FC236}">
                <a16:creationId xmlns:a16="http://schemas.microsoft.com/office/drawing/2014/main" id="{14E1251E-C854-AA46-A04A-00D9A85237CB}"/>
              </a:ext>
            </a:extLst>
          </p:cNvPr>
          <p:cNvSpPr txBox="1">
            <a:spLocks noGrp="1"/>
          </p:cNvSpPr>
          <p:nvPr>
            <p:ph type="body" idx="1"/>
          </p:nvPr>
        </p:nvSpPr>
        <p:spPr>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Examples  that resulted in disputed results</a:t>
            </a:r>
          </a:p>
          <a:p>
            <a:r>
              <a:rPr lang="en-US" sz="1600" dirty="0"/>
              <a:t>Additional Incentives</a:t>
            </a:r>
          </a:p>
          <a:p>
            <a:pPr lvl="1"/>
            <a:r>
              <a:rPr lang="en-US" sz="1600" dirty="0"/>
              <a:t>Ensure goals include credible science through better software</a:t>
            </a:r>
          </a:p>
          <a:p>
            <a:pPr lvl="1"/>
            <a:r>
              <a:rPr lang="en-US" sz="1600" dirty="0"/>
              <a:t>Limited resources</a:t>
            </a:r>
          </a:p>
          <a:p>
            <a:pPr lvl="1"/>
            <a:r>
              <a:rPr lang="en-US" sz="1600" dirty="0"/>
              <a:t>Data requirement plans for research</a:t>
            </a:r>
          </a:p>
          <a:p>
            <a:pPr lvl="1"/>
            <a:r>
              <a:rPr lang="en-US" sz="1600" dirty="0"/>
              <a:t> Reproducibility and transparency initiatives for publications</a:t>
            </a:r>
          </a:p>
          <a:p>
            <a:pPr lvl="1"/>
            <a:endParaRPr lang="en-US" dirty="0"/>
          </a:p>
        </p:txBody>
      </p:sp>
    </p:spTree>
    <p:extLst>
      <p:ext uri="{BB962C8B-B14F-4D97-AF65-F5344CB8AC3E}">
        <p14:creationId xmlns:p14="http://schemas.microsoft.com/office/powerpoint/2010/main" val="7717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4275499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60238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63861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110231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28</a:t>
            </a:fld>
            <a:endParaRPr lang="en-US"/>
          </a:p>
        </p:txBody>
      </p:sp>
    </p:spTree>
    <p:extLst>
      <p:ext uri="{BB962C8B-B14F-4D97-AF65-F5344CB8AC3E}">
        <p14:creationId xmlns:p14="http://schemas.microsoft.com/office/powerpoint/2010/main" val="4056182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3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1810" y="1848659"/>
            <a:ext cx="2108499" cy="914400"/>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51"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data.2016.18" TargetMode="External"/><Relationship Id="rId2" Type="http://schemas.openxmlformats.org/officeDocument/2006/relationships/hyperlink" Target="https://www.nsf.gov/bfa/dias/policy/dmp.jsp" TargetMode="External"/><Relationship Id="rId1" Type="http://schemas.openxmlformats.org/officeDocument/2006/relationships/slideLayout" Target="../slideLayouts/slideLayout4.xml"/><Relationship Id="rId4" Type="http://schemas.openxmlformats.org/officeDocument/2006/relationships/hyperlink" Target="https://gofair.us/"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sc21.supercomputing.org/submit/reproducibility-initiativ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m.org/publications/policies/artifact-review-badging" TargetMode="External"/><Relationship Id="rId2" Type="http://schemas.openxmlformats.org/officeDocument/2006/relationships/hyperlink" Target="http://toms.acm.org/replicated-computational-results.cfm" TargetMode="External"/><Relationship Id="rId1" Type="http://schemas.openxmlformats.org/officeDocument/2006/relationships/slideLayout" Target="../slideLayouts/slideLayout3.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fursin.net/reproducibility.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1941676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codeocean.com/" TargetMode="External"/><Relationship Id="rId2" Type="http://schemas.openxmlformats.org/officeDocument/2006/relationships/hyperlink" Target="http://fpanalysistools.org/" TargetMode="External"/><Relationship Id="rId1" Type="http://schemas.openxmlformats.org/officeDocument/2006/relationships/slideLayout" Target="../slideLayouts/slideLayout3.xml"/><Relationship Id="rId5" Type="http://schemas.openxmlformats.org/officeDocument/2006/relationships/hyperlink" Target="https://figshare.com/" TargetMode="External"/><Relationship Id="rId4" Type="http://schemas.openxmlformats.org/officeDocument/2006/relationships/hyperlink" Target="https://zenodo.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rd-alliance.org/groups/fair-research-software-fair4rs-wg" TargetMode="External"/><Relationship Id="rId7" Type="http://schemas.openxmlformats.org/officeDocument/2006/relationships/hyperlink" Target="https://doi.org/10.1145/103162.103163" TargetMode="External"/><Relationship Id="rId2" Type="http://schemas.openxmlformats.org/officeDocument/2006/relationships/hyperlink" Target="https://doi.org/10.1038/sdata.2016.18" TargetMode="External"/><Relationship Id="rId1" Type="http://schemas.openxmlformats.org/officeDocument/2006/relationships/slideLayout" Target="../slideLayouts/slideLayout3.xml"/><Relationship Id="rId6" Type="http://schemas.openxmlformats.org/officeDocument/2006/relationships/hyperlink" Target="https://betterscientificsoftware.github.io/Trust-Tools/" TargetMode="External"/><Relationship Id="rId5" Type="http://schemas.openxmlformats.org/officeDocument/2006/relationships/hyperlink" Target="https://doi.org/10.1126/science.aah6168" TargetMode="External"/><Relationship Id="rId4" Type="http://schemas.openxmlformats.org/officeDocument/2006/relationships/hyperlink" Target="http://dx.doi.org/10.1145/274301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Layout" Target="../slideLayouts/slideLayout4.xml"/><Relationship Id="rId5" Type="http://schemas.openxmlformats.org/officeDocument/2006/relationships/hyperlink" Target="https://doi.org/10.2172/1481626" TargetMode="External"/><Relationship Id="rId4" Type="http://schemas.openxmlformats.org/officeDocument/2006/relationships/hyperlink" Target="https://doi.org/10.17226/253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sz="2000" u="sng" dirty="0"/>
              <a:t>David M. Rogers</a:t>
            </a:r>
            <a:r>
              <a:rPr lang="en-US" sz="2000" dirty="0"/>
              <a:t> (he/him)</a:t>
            </a:r>
            <a:br>
              <a:rPr lang="en-US" sz="2000" u="sng" dirty="0"/>
            </a:br>
            <a:r>
              <a:rPr lang="en-US" sz="2000" dirty="0"/>
              <a:t>Oak Ridge National Laboratory</a:t>
            </a:r>
          </a:p>
          <a:p>
            <a:pPr>
              <a:spcBef>
                <a:spcPts val="2800"/>
              </a:spcBef>
            </a:pPr>
            <a:r>
              <a:rPr lang="en-US" sz="2000" dirty="0"/>
              <a:t>Better Scientific Software tutorial @ Improving Scientific Software 2022</a:t>
            </a:r>
          </a:p>
          <a:p>
            <a:pPr>
              <a:spcBef>
                <a:spcPts val="2800"/>
              </a:spcBef>
            </a:pPr>
            <a:r>
              <a:rPr lang="en-US" sz="2000" dirty="0"/>
              <a:t>Contributors: David E. Bernholdt (ORNL), Patricia Grubel (LANL), Michael A. Heroux (SNL), David M. Rogers (ORNL)</a:t>
            </a:r>
          </a:p>
        </p:txBody>
      </p:sp>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Incentives for Paying Attention to Reproducibility</a:t>
            </a:r>
          </a:p>
        </p:txBody>
      </p:sp>
      <p:sp>
        <p:nvSpPr>
          <p:cNvPr id="2" name="Content Placeholder 1">
            <a:extLst>
              <a:ext uri="{FF2B5EF4-FFF2-40B4-BE49-F238E27FC236}">
                <a16:creationId xmlns:a16="http://schemas.microsoft.com/office/drawing/2014/main" id="{E9507A47-4449-4A96-A0BA-021FE928EE24}"/>
              </a:ext>
            </a:extLst>
          </p:cNvPr>
          <p:cNvSpPr>
            <a:spLocks noGrp="1"/>
          </p:cNvSpPr>
          <p:nvPr>
            <p:ph idx="1"/>
          </p:nvPr>
        </p:nvSpPr>
        <p:spPr/>
        <p:txBody>
          <a:bodyPr/>
          <a:lstStyle/>
          <a:p>
            <a:pPr marL="0" indent="0">
              <a:buNone/>
            </a:pPr>
            <a:r>
              <a:rPr lang="en-US" dirty="0"/>
              <a:t>Common statement: “I would love to do a better job on my software, but I need to:</a:t>
            </a:r>
          </a:p>
          <a:p>
            <a:pPr marL="342900" indent="-342900"/>
            <a:r>
              <a:rPr lang="en-US" dirty="0"/>
              <a:t>Get this paper submitted</a:t>
            </a:r>
          </a:p>
          <a:p>
            <a:pPr marL="342900" indent="-342900"/>
            <a:r>
              <a:rPr lang="en-US" dirty="0"/>
              <a:t>Complete this project task</a:t>
            </a:r>
          </a:p>
          <a:p>
            <a:pPr marL="342900" indent="-342900"/>
            <a:r>
              <a:rPr lang="en-US" dirty="0"/>
              <a:t>Do something my employer </a:t>
            </a:r>
            <a:r>
              <a:rPr lang="en-US"/>
              <a:t>values more</a:t>
            </a:r>
          </a:p>
          <a:p>
            <a:pPr marL="0" indent="0">
              <a:buNone/>
            </a:pPr>
            <a:endParaRPr lang="en-US" dirty="0"/>
          </a:p>
          <a:p>
            <a:pPr marL="0" indent="0">
              <a:buNone/>
            </a:pPr>
            <a:r>
              <a:rPr lang="en-US" b="1" dirty="0"/>
              <a:t>Goal</a:t>
            </a:r>
            <a:r>
              <a:rPr lang="en-US" dirty="0"/>
              <a:t>: Change incentives to include valuing of better software, better science</a:t>
            </a:r>
          </a:p>
          <a:p>
            <a:pPr marL="0" indent="0">
              <a:buNone/>
            </a:pPr>
            <a:r>
              <a:rPr lang="en-US" dirty="0"/>
              <a:t>This is a long-term goal, requiring a culture change in (computational) science which in the early stages</a:t>
            </a:r>
          </a:p>
          <a:p>
            <a:endParaRPr lang="en-US" dirty="0"/>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Supercomputer Cycles are Scarce Resources</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60783" y="544297"/>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246831D-1821-B341-A5F6-08DB7D69F5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38" b="89888" l="3789" r="94737">
                        <a14:foregroundMark x1="92211" y1="45693" x2="92211" y2="45693"/>
                        <a14:foregroundMark x1="93053" y1="57303" x2="93053" y2="57303"/>
                        <a14:foregroundMark x1="94737" y1="46067" x2="94737" y2="46067"/>
                        <a14:foregroundMark x1="8632" y1="41948" x2="8632" y2="41948"/>
                        <a14:foregroundMark x1="3789" y1="45318" x2="3789" y2="45318"/>
                        <a14:backgroundMark x1="1053" y1="26966" x2="1053" y2="26966"/>
                      </a14:backgroundRemoval>
                    </a14:imgEffect>
                  </a14:imgLayer>
                </a14:imgProps>
              </a:ext>
            </a:extLst>
          </a:blip>
          <a:stretch>
            <a:fillRect/>
          </a:stretch>
        </p:blipFill>
        <p:spPr>
          <a:xfrm>
            <a:off x="8295114" y="2087803"/>
            <a:ext cx="3893711" cy="2187478"/>
          </a:xfrm>
          <a:prstGeom prst="rect">
            <a:avLst/>
          </a:prstGeom>
          <a:ln w="25400" cap="sq">
            <a:noFill/>
            <a:prstDash val="solid"/>
            <a:miter lim="800000"/>
          </a:ln>
          <a:effectLst/>
        </p:spPr>
      </p:pic>
      <p:pic>
        <p:nvPicPr>
          <p:cNvPr id="8" name="Google Shape;533;p12">
            <a:extLst>
              <a:ext uri="{FF2B5EF4-FFF2-40B4-BE49-F238E27FC236}">
                <a16:creationId xmlns:a16="http://schemas.microsoft.com/office/drawing/2014/main" id="{2B4AEA49-ED44-C44E-A328-743CC74885E4}"/>
              </a:ext>
            </a:extLst>
          </p:cNvPr>
          <p:cNvPicPr preferRelativeResize="0"/>
          <p:nvPr/>
        </p:nvPicPr>
        <p:blipFill rotWithShape="1">
          <a:blip r:embed="rId5">
            <a:alphaModFix/>
            <a:extLst>
              <a:ext uri="{BEBA8EAE-BF5A-486C-A8C5-ECC9F3942E4B}">
                <a14:imgProps xmlns:a14="http://schemas.microsoft.com/office/drawing/2010/main">
                  <a14:imgLayer r:embed="rId6">
                    <a14:imgEffect>
                      <a14:backgroundRemoval t="297" b="98665" l="4092" r="91162">
                        <a14:foregroundMark x1="20458" y1="5490" x2="20458" y2="5490"/>
                        <a14:foregroundMark x1="14566" y1="4599" x2="14566" y2="4599"/>
                        <a14:foregroundMark x1="80360" y1="3561" x2="80360" y2="3561"/>
                        <a14:foregroundMark x1="79869" y1="4154" x2="79869" y2="4154"/>
                        <a14:foregroundMark x1="82488" y1="4154" x2="25696" y2="2671"/>
                        <a14:foregroundMark x1="25696" y1="2671" x2="11293" y2="297"/>
                        <a14:foregroundMark x1="86907" y1="12315" x2="81997" y2="17211"/>
                        <a14:foregroundMark x1="87398" y1="13353" x2="90016" y2="15727"/>
                        <a14:foregroundMark x1="53355" y1="52522" x2="57610" y2="75816"/>
                        <a14:foregroundMark x1="57610" y1="75816" x2="56628" y2="51039"/>
                        <a14:foregroundMark x1="56628" y1="51039" x2="72340" y2="70772"/>
                        <a14:foregroundMark x1="72340" y1="70772" x2="74304" y2="42582"/>
                        <a14:foregroundMark x1="74304" y1="42582" x2="76105" y2="71365"/>
                        <a14:foregroundMark x1="65794" y1="48516" x2="73322" y2="41395"/>
                        <a14:foregroundMark x1="71686" y1="99852" x2="53355" y2="85163"/>
                        <a14:foregroundMark x1="53355" y1="85163" x2="45336" y2="98813"/>
                        <a14:foregroundMark x1="7740" y1="4424" x2="8020" y2="1632"/>
                        <a14:foregroundMark x1="7369" y1="8123" x2="7726" y2="4567"/>
                        <a14:foregroundMark x1="7038" y1="11424" x2="7222" y2="9589"/>
                        <a14:foregroundMark x1="4868" y1="6083" x2="5401" y2="3116"/>
                        <a14:foregroundMark x1="4601" y1="7567" x2="4868" y2="6083"/>
                        <a14:foregroundMark x1="4255" y1="9496" x2="4601" y2="7567"/>
                        <a14:foregroundMark x1="91162" y1="12760" x2="82488" y2="16617"/>
                        <a14:foregroundMark x1="91162" y1="12760" x2="90671" y2="742"/>
                        <a14:foregroundMark x1="4910" y1="12760" x2="4255" y2="6528"/>
                        <a14:backgroundMark x1="3273" y1="6083" x2="3273" y2="6083"/>
                        <a14:backgroundMark x1="3405" y1="4180" x2="5401" y2="3116"/>
                        <a14:backgroundMark x1="2619" y1="4599" x2="3393" y2="4186"/>
                        <a14:backgroundMark x1="5326" y1="10853" x2="7038" y2="9941"/>
                        <a14:backgroundMark x1="4255" y1="11424" x2="4399" y2="11347"/>
                        <a14:backgroundMark x1="4255" y1="7567" x2="4255" y2="7567"/>
                        <a14:backgroundMark x1="5892" y1="7567" x2="6547" y2="6973"/>
                      </a14:backgroundRemoval>
                    </a14:imgEffect>
                  </a14:imgLayer>
                </a14:imgProps>
              </a:ext>
            </a:extLst>
          </a:blip>
          <a:srcRect/>
          <a:stretch/>
        </p:blipFill>
        <p:spPr>
          <a:xfrm>
            <a:off x="10132828" y="4029739"/>
            <a:ext cx="1832627" cy="2023819"/>
          </a:xfrm>
          <a:prstGeom prst="rect">
            <a:avLst/>
          </a:prstGeom>
          <a:noFill/>
          <a:ln>
            <a:noFill/>
          </a:ln>
        </p:spPr>
      </p:pic>
    </p:spTree>
    <p:extLst>
      <p:ext uri="{BB962C8B-B14F-4D97-AF65-F5344CB8AC3E}">
        <p14:creationId xmlns:p14="http://schemas.microsoft.com/office/powerpoint/2010/main" val="267207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F71E0-47A2-4020-9B2A-62C994864519}"/>
              </a:ext>
            </a:extLst>
          </p:cNvPr>
          <p:cNvSpPr>
            <a:spLocks noGrp="1"/>
          </p:cNvSpPr>
          <p:nvPr>
            <p:ph type="title"/>
          </p:nvPr>
        </p:nvSpPr>
        <p:spPr/>
        <p:txBody>
          <a:bodyPr/>
          <a:lstStyle/>
          <a:p>
            <a:r>
              <a:rPr lang="en-US" dirty="0"/>
              <a:t>Funders and the Community Setting Expectations for Your Data</a:t>
            </a:r>
          </a:p>
        </p:txBody>
      </p:sp>
      <p:sp>
        <p:nvSpPr>
          <p:cNvPr id="5" name="Text Placeholder 4">
            <a:extLst>
              <a:ext uri="{FF2B5EF4-FFF2-40B4-BE49-F238E27FC236}">
                <a16:creationId xmlns:a16="http://schemas.microsoft.com/office/drawing/2014/main" id="{5C43CE43-3F69-454F-91AA-79F31589C030}"/>
              </a:ext>
            </a:extLst>
          </p:cNvPr>
          <p:cNvSpPr>
            <a:spLocks noGrp="1"/>
          </p:cNvSpPr>
          <p:nvPr>
            <p:ph type="body" idx="1"/>
          </p:nvPr>
        </p:nvSpPr>
        <p:spPr>
          <a:xfrm>
            <a:off x="457200" y="873418"/>
            <a:ext cx="5588582" cy="821190"/>
          </a:xfrm>
        </p:spPr>
        <p:txBody>
          <a:bodyPr/>
          <a:lstStyle/>
          <a:p>
            <a:r>
              <a:rPr lang="en-US" dirty="0"/>
              <a:t>Data Management Plans</a:t>
            </a:r>
          </a:p>
        </p:txBody>
      </p:sp>
      <p:sp>
        <p:nvSpPr>
          <p:cNvPr id="6" name="Content Placeholder 5">
            <a:extLst>
              <a:ext uri="{FF2B5EF4-FFF2-40B4-BE49-F238E27FC236}">
                <a16:creationId xmlns:a16="http://schemas.microsoft.com/office/drawing/2014/main" id="{D66E6D61-44C6-4432-83DF-8B05B0B813B2}"/>
              </a:ext>
            </a:extLst>
          </p:cNvPr>
          <p:cNvSpPr>
            <a:spLocks noGrp="1"/>
          </p:cNvSpPr>
          <p:nvPr>
            <p:ph sz="half" idx="2"/>
          </p:nvPr>
        </p:nvSpPr>
        <p:spPr>
          <a:xfrm>
            <a:off x="457200" y="1694608"/>
            <a:ext cx="5588582" cy="3373229"/>
          </a:xfrm>
        </p:spPr>
        <p:txBody>
          <a:bodyPr/>
          <a:lstStyle/>
          <a:p>
            <a:r>
              <a:rPr lang="en-US" dirty="0"/>
              <a:t>Most research sponsors require data management plans as part of proposals</a:t>
            </a:r>
          </a:p>
          <a:p>
            <a:pPr>
              <a:spcBef>
                <a:spcPts val="800"/>
              </a:spcBef>
            </a:pPr>
            <a:r>
              <a:rPr lang="en-US" dirty="0"/>
              <a:t>Example: NSF policy on </a:t>
            </a:r>
            <a:r>
              <a:rPr lang="en-US" dirty="0">
                <a:hlinkClick r:id="rId2"/>
              </a:rPr>
              <a:t>Dissemination and Sharing of Research Results</a:t>
            </a:r>
            <a:endParaRPr lang="en-US" dirty="0"/>
          </a:p>
          <a:p>
            <a:pPr lvl="1">
              <a:spcBef>
                <a:spcPts val="200"/>
              </a:spcBef>
            </a:pPr>
            <a:r>
              <a:rPr lang="en-US" dirty="0"/>
              <a:t>Promptly publish with appropriate authorship</a:t>
            </a:r>
          </a:p>
          <a:p>
            <a:pPr lvl="1">
              <a:spcBef>
                <a:spcPts val="200"/>
              </a:spcBef>
            </a:pPr>
            <a:r>
              <a:rPr lang="en-US" dirty="0"/>
              <a:t>Share data, samples, physical collections, and supporting materials with others, within a reasonable time frame</a:t>
            </a:r>
          </a:p>
          <a:p>
            <a:pPr lvl="1">
              <a:spcBef>
                <a:spcPts val="200"/>
              </a:spcBef>
            </a:pPr>
            <a:r>
              <a:rPr lang="en-US" dirty="0"/>
              <a:t>Share software and inventions</a:t>
            </a:r>
          </a:p>
          <a:p>
            <a:pPr lvl="1">
              <a:spcBef>
                <a:spcPts val="200"/>
              </a:spcBef>
            </a:pPr>
            <a:r>
              <a:rPr lang="en-US" dirty="0"/>
              <a:t>Investigators can keep their legal rights over their intellectual property, but they still have to make their results, data, and collections available to others</a:t>
            </a:r>
          </a:p>
          <a:p>
            <a:pPr lvl="1">
              <a:spcBef>
                <a:spcPts val="200"/>
              </a:spcBef>
            </a:pPr>
            <a:r>
              <a:rPr lang="en-US" dirty="0"/>
              <a:t>Policies will be implemented via</a:t>
            </a:r>
          </a:p>
          <a:p>
            <a:pPr lvl="2">
              <a:spcBef>
                <a:spcPts val="200"/>
              </a:spcBef>
            </a:pPr>
            <a:r>
              <a:rPr lang="en-US" dirty="0"/>
              <a:t>Proposal review</a:t>
            </a:r>
          </a:p>
          <a:p>
            <a:pPr lvl="2">
              <a:spcBef>
                <a:spcPts val="200"/>
              </a:spcBef>
            </a:pPr>
            <a:r>
              <a:rPr lang="en-US" dirty="0"/>
              <a:t>Award negotiations and conditions</a:t>
            </a:r>
          </a:p>
          <a:p>
            <a:pPr lvl="2">
              <a:spcBef>
                <a:spcPts val="200"/>
              </a:spcBef>
            </a:pPr>
            <a:r>
              <a:rPr lang="en-US" dirty="0"/>
              <a:t>Support/incentives</a:t>
            </a:r>
          </a:p>
        </p:txBody>
      </p:sp>
      <p:sp>
        <p:nvSpPr>
          <p:cNvPr id="7" name="Text Placeholder 6">
            <a:extLst>
              <a:ext uri="{FF2B5EF4-FFF2-40B4-BE49-F238E27FC236}">
                <a16:creationId xmlns:a16="http://schemas.microsoft.com/office/drawing/2014/main" id="{7FA9370A-7387-4D95-8D73-35942A83C120}"/>
              </a:ext>
            </a:extLst>
          </p:cNvPr>
          <p:cNvSpPr>
            <a:spLocks noGrp="1"/>
          </p:cNvSpPr>
          <p:nvPr>
            <p:ph type="body" sz="quarter" idx="3"/>
          </p:nvPr>
        </p:nvSpPr>
        <p:spPr>
          <a:xfrm>
            <a:off x="6218914" y="873418"/>
            <a:ext cx="5531934" cy="821190"/>
          </a:xfrm>
        </p:spPr>
        <p:txBody>
          <a:bodyPr/>
          <a:lstStyle/>
          <a:p>
            <a:r>
              <a:rPr lang="en-US" dirty="0">
                <a:hlinkClick r:id="rId3"/>
              </a:rPr>
              <a:t>FAIR Data Principles</a:t>
            </a:r>
            <a:r>
              <a:rPr lang="en-US" dirty="0"/>
              <a:t> (</a:t>
            </a:r>
            <a:r>
              <a:rPr lang="en-US" dirty="0" err="1">
                <a:hlinkClick r:id="rId4"/>
              </a:rPr>
              <a:t>gofair.us</a:t>
            </a:r>
            <a:r>
              <a:rPr lang="en-US" dirty="0"/>
              <a:t>)</a:t>
            </a:r>
          </a:p>
        </p:txBody>
      </p:sp>
      <p:sp>
        <p:nvSpPr>
          <p:cNvPr id="8" name="Content Placeholder 7">
            <a:extLst>
              <a:ext uri="{FF2B5EF4-FFF2-40B4-BE49-F238E27FC236}">
                <a16:creationId xmlns:a16="http://schemas.microsoft.com/office/drawing/2014/main" id="{78928391-B382-4CEF-AAAA-6902053F38C2}"/>
              </a:ext>
            </a:extLst>
          </p:cNvPr>
          <p:cNvSpPr>
            <a:spLocks noGrp="1"/>
          </p:cNvSpPr>
          <p:nvPr>
            <p:ph sz="quarter" idx="4"/>
          </p:nvPr>
        </p:nvSpPr>
        <p:spPr>
          <a:xfrm>
            <a:off x="6218914" y="1694608"/>
            <a:ext cx="5531934" cy="3373229"/>
          </a:xfrm>
        </p:spPr>
        <p:txBody>
          <a:bodyPr/>
          <a:lstStyle/>
          <a:p>
            <a:r>
              <a:rPr lang="en-US" dirty="0"/>
              <a:t>Address data producers and publishers to promote maximum use of research data</a:t>
            </a:r>
          </a:p>
          <a:p>
            <a:pPr>
              <a:spcBef>
                <a:spcPts val="800"/>
              </a:spcBef>
            </a:pPr>
            <a:r>
              <a:rPr lang="en-US" dirty="0"/>
              <a:t>Findability</a:t>
            </a:r>
          </a:p>
          <a:p>
            <a:pPr lvl="1">
              <a:spcBef>
                <a:spcPts val="200"/>
              </a:spcBef>
            </a:pPr>
            <a:r>
              <a:rPr lang="en-US" sz="1600" dirty="0"/>
              <a:t>Data and supplementary materials have sufficiently rich metadata and a unique and persistent identifier.</a:t>
            </a:r>
          </a:p>
          <a:p>
            <a:pPr>
              <a:spcBef>
                <a:spcPts val="800"/>
              </a:spcBef>
            </a:pPr>
            <a:r>
              <a:rPr lang="en-US" dirty="0"/>
              <a:t>Accessibility</a:t>
            </a:r>
          </a:p>
          <a:p>
            <a:pPr lvl="1">
              <a:spcBef>
                <a:spcPts val="200"/>
              </a:spcBef>
            </a:pPr>
            <a:r>
              <a:rPr lang="en-US" sz="1600" dirty="0"/>
              <a:t>Metadata and data are understandable to humans and machines. Data is deposited in a trusted repository.</a:t>
            </a:r>
            <a:endParaRPr lang="en-US" dirty="0"/>
          </a:p>
          <a:p>
            <a:pPr>
              <a:spcBef>
                <a:spcPts val="800"/>
              </a:spcBef>
            </a:pPr>
            <a:r>
              <a:rPr lang="en-US" dirty="0"/>
              <a:t>Interoperability</a:t>
            </a:r>
          </a:p>
          <a:p>
            <a:pPr lvl="1">
              <a:spcBef>
                <a:spcPts val="200"/>
              </a:spcBef>
            </a:pPr>
            <a:r>
              <a:rPr lang="en-US" sz="1600" dirty="0"/>
              <a:t>Metadata use a formal, accessible, shared, and broadly applicable language for knowledge representation.</a:t>
            </a:r>
          </a:p>
          <a:p>
            <a:pPr>
              <a:spcBef>
                <a:spcPts val="800"/>
              </a:spcBef>
            </a:pPr>
            <a:r>
              <a:rPr lang="en-US" dirty="0"/>
              <a:t>Reusability</a:t>
            </a:r>
          </a:p>
          <a:p>
            <a:pPr lvl="1">
              <a:spcBef>
                <a:spcPts val="200"/>
              </a:spcBef>
            </a:pPr>
            <a:r>
              <a:rPr lang="en-US" sz="1600" dirty="0"/>
              <a:t>Data and collections have a clear usage licenses and provide accurate information on provenance.</a:t>
            </a:r>
          </a:p>
        </p:txBody>
      </p:sp>
    </p:spTree>
    <p:extLst>
      <p:ext uri="{BB962C8B-B14F-4D97-AF65-F5344CB8AC3E}">
        <p14:creationId xmlns:p14="http://schemas.microsoft.com/office/powerpoint/2010/main" val="3993795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Supercomputing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a:t>
            </a:r>
            <a:r>
              <a:rPr lang="en-US" sz="2000" b="1" dirty="0"/>
              <a:t>mandatory</a:t>
            </a:r>
            <a:r>
              <a:rPr lang="en-US" sz="2000" dirty="0"/>
              <a:t> for paper submissions (since SC19)</a:t>
            </a:r>
          </a:p>
          <a:p>
            <a:pPr lvl="2"/>
            <a:r>
              <a:rPr lang="en-US" sz="2000" dirty="0"/>
              <a:t>Largely auto-generated from submission information</a:t>
            </a:r>
          </a:p>
          <a:p>
            <a:pPr lvl="2"/>
            <a:r>
              <a:rPr lang="en-US" sz="2000" dirty="0"/>
              <a:t>For accepted papers, will be evaluated by reviewers</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b="1" dirty="0"/>
              <a:t>Remains optional</a:t>
            </a:r>
          </a:p>
          <a:p>
            <a:r>
              <a:rPr lang="en-US" sz="2800" dirty="0"/>
              <a:t>Details: </a:t>
            </a:r>
            <a:r>
              <a:rPr lang="en-US" sz="2400" dirty="0">
                <a:hlinkClick r:id="rId2"/>
              </a:rPr>
              <a:t>https://sc21.supercomputing.org/submit/reproducibility-initiative/</a:t>
            </a:r>
            <a:endParaRPr lang="en-US" sz="2400" dirty="0"/>
          </a:p>
        </p:txBody>
      </p:sp>
    </p:spTree>
    <p:extLst>
      <p:ext uri="{BB962C8B-B14F-4D97-AF65-F5344CB8AC3E}">
        <p14:creationId xmlns:p14="http://schemas.microsoft.com/office/powerpoint/2010/main" val="230203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Increasing Attention on Reproducibility fro</a:t>
            </a:r>
            <a:r>
              <a:rPr lang="en-US" dirty="0"/>
              <a:t>m Publishers</a:t>
            </a:r>
            <a:endParaRPr lang="en-US" sz="2800" dirty="0"/>
          </a:p>
        </p:txBody>
      </p:sp>
      <p:sp>
        <p:nvSpPr>
          <p:cNvPr id="4" name="Content Placeholder 3"/>
          <p:cNvSpPr>
            <a:spLocks noGrp="1"/>
          </p:cNvSpPr>
          <p:nvPr>
            <p:ph sz="quarter" idx="1"/>
          </p:nvPr>
        </p:nvSpPr>
        <p:spPr>
          <a:xfrm>
            <a:off x="245815" y="868048"/>
            <a:ext cx="11697194" cy="5449160"/>
          </a:xfrm>
        </p:spPr>
        <p:txBody>
          <a:bodyPr>
            <a:normAutofit lnSpcReduction="10000"/>
          </a:bodyPr>
          <a:lstStyle/>
          <a:p>
            <a:r>
              <a:rPr lang="en-US" dirty="0"/>
              <a:t>More publication venues are adding reproducibility </a:t>
            </a:r>
            <a:r>
              <a:rPr lang="en-US" b="1" dirty="0"/>
              <a:t>recognition</a:t>
            </a:r>
            <a:r>
              <a:rPr lang="en-US" dirty="0"/>
              <a:t> or </a:t>
            </a:r>
            <a:r>
              <a:rPr lang="en-US" b="1" dirty="0"/>
              <a:t>requirements</a:t>
            </a:r>
            <a:endParaRPr lang="en-US" sz="24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2"/>
              </a:rPr>
              <a:t>http://toms.acm.org/replicated-computational-results.cfm</a:t>
            </a:r>
            <a:r>
              <a:rPr lang="en-US" sz="2000" dirty="0"/>
              <a:t> </a:t>
            </a:r>
          </a:p>
          <a:p>
            <a:r>
              <a:rPr lang="en-US" sz="2400" dirty="0"/>
              <a:t>ACM Badging</a:t>
            </a:r>
          </a:p>
          <a:p>
            <a:pPr lvl="1"/>
            <a:r>
              <a:rPr lang="en-US" dirty="0"/>
              <a:t>Functional, reusable, available, replicated, reproduced</a:t>
            </a:r>
          </a:p>
          <a:p>
            <a:pPr lvl="1"/>
            <a:r>
              <a:rPr lang="en-US" sz="2000" dirty="0">
                <a:hlinkClick r:id="rId3"/>
              </a:rPr>
              <a:t>https://www.acm.org/publications/policies/artifact-review-badging</a:t>
            </a:r>
            <a:r>
              <a:rPr lang="en-US" sz="2000" dirty="0"/>
              <a:t> </a:t>
            </a:r>
          </a:p>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4"/>
              </a:rPr>
              <a:t>http://fursin.net/reproducibility.html</a:t>
            </a:r>
            <a:endParaRPr lang="en-US" sz="2000" dirty="0"/>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2234428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ACM TOMS Reproducible Computational Results (RCR)</a:t>
            </a:r>
          </a:p>
        </p:txBody>
      </p:sp>
      <p:sp>
        <p:nvSpPr>
          <p:cNvPr id="3" name="Content Placeholder 2"/>
          <p:cNvSpPr>
            <a:spLocks noGrp="1"/>
          </p:cNvSpPr>
          <p:nvPr>
            <p:ph sz="quarter" idx="1"/>
          </p:nvPr>
        </p:nvSpPr>
        <p:spPr>
          <a:xfrm>
            <a:off x="365760" y="930168"/>
            <a:ext cx="11369809" cy="4047778"/>
          </a:xfrm>
        </p:spPr>
        <p:txBody>
          <a:bodyPr/>
          <a:lstStyle/>
          <a:p>
            <a:pPr>
              <a:spcBef>
                <a:spcPts val="800"/>
              </a:spcBef>
            </a:pPr>
            <a:r>
              <a:rPr lang="en-US" dirty="0"/>
              <a:t>Submission: Optional RCR option</a:t>
            </a:r>
          </a:p>
          <a:p>
            <a:pPr>
              <a:spcBef>
                <a:spcPts val="800"/>
              </a:spcBef>
            </a:pPr>
            <a:r>
              <a:rPr lang="en-US" dirty="0"/>
              <a:t>Standard reviewer assignment: Nothing changes</a:t>
            </a:r>
          </a:p>
          <a:p>
            <a:pPr>
              <a:spcBef>
                <a:spcPts val="800"/>
              </a:spcBef>
            </a:pPr>
            <a:r>
              <a:rPr lang="en-US" dirty="0"/>
              <a:t>RCR reviewer assignment:</a:t>
            </a:r>
          </a:p>
          <a:p>
            <a:pPr lvl="1">
              <a:spcBef>
                <a:spcPts val="200"/>
              </a:spcBef>
            </a:pPr>
            <a:r>
              <a:rPr lang="en-US" dirty="0"/>
              <a:t>Concurrent with standard reviews</a:t>
            </a:r>
          </a:p>
          <a:p>
            <a:pPr lvl="1">
              <a:spcBef>
                <a:spcPts val="200"/>
              </a:spcBef>
            </a:pPr>
            <a:r>
              <a:rPr lang="en-US" dirty="0"/>
              <a:t>As early as possible in review process</a:t>
            </a:r>
          </a:p>
          <a:p>
            <a:pPr lvl="1">
              <a:spcBef>
                <a:spcPts val="200"/>
              </a:spcBef>
            </a:pPr>
            <a:r>
              <a:rPr lang="en-US" dirty="0"/>
              <a:t>Known to and works with authors during the RCR process</a:t>
            </a:r>
          </a:p>
          <a:p>
            <a:pPr>
              <a:spcBef>
                <a:spcPts val="800"/>
              </a:spcBef>
            </a:pPr>
            <a:r>
              <a:rPr lang="en-US" dirty="0"/>
              <a:t>RCR process: </a:t>
            </a:r>
          </a:p>
          <a:p>
            <a:pPr lvl="1">
              <a:spcBef>
                <a:spcPts val="200"/>
              </a:spcBef>
            </a:pPr>
            <a:r>
              <a:rPr lang="en-US" dirty="0"/>
              <a:t>Multi-faceted approach, Bottom line: Trust the reviewer</a:t>
            </a:r>
          </a:p>
          <a:p>
            <a:pPr>
              <a:spcBef>
                <a:spcPts val="800"/>
              </a:spcBef>
            </a:pPr>
            <a:r>
              <a:rPr lang="en-US" dirty="0"/>
              <a:t>Publication: </a:t>
            </a:r>
          </a:p>
          <a:p>
            <a:pPr lvl="1">
              <a:spcBef>
                <a:spcPts val="200"/>
              </a:spcBef>
            </a:pPr>
            <a:r>
              <a:rPr lang="en-US" dirty="0"/>
              <a:t>Reproducible Computational Results Designation</a:t>
            </a:r>
          </a:p>
          <a:p>
            <a:pPr lvl="1">
              <a:spcBef>
                <a:spcPts val="200"/>
              </a:spcBef>
            </a:pPr>
            <a:r>
              <a:rPr lang="en-US" dirty="0"/>
              <a:t>The RCR referee acknowledged</a:t>
            </a:r>
          </a:p>
          <a:p>
            <a:pPr lvl="1">
              <a:spcBef>
                <a:spcPts val="200"/>
              </a:spcBef>
            </a:pPr>
            <a:r>
              <a:rPr lang="en-US" dirty="0"/>
              <a:t>Review report appears with published manuscript</a:t>
            </a:r>
          </a:p>
          <a:p>
            <a:pPr>
              <a:spcBef>
                <a:spcPts val="800"/>
              </a:spcBef>
            </a:pPr>
            <a:r>
              <a:rPr lang="en-US" dirty="0"/>
              <a:t>Incentives:</a:t>
            </a:r>
          </a:p>
          <a:p>
            <a:pPr lvl="1">
              <a:spcBef>
                <a:spcPts val="200"/>
              </a:spcBef>
            </a:pPr>
            <a:r>
              <a:rPr lang="en-US" dirty="0"/>
              <a:t>Journal: raises the credibility/quality/rigor of papers it publishes</a:t>
            </a:r>
          </a:p>
          <a:p>
            <a:pPr lvl="1">
              <a:spcBef>
                <a:spcPts val="200"/>
              </a:spcBef>
            </a:pPr>
            <a:r>
              <a:rPr lang="en-US" dirty="0"/>
              <a:t>Authors: badging indicates additional credibility/quality/rigor of paper</a:t>
            </a:r>
          </a:p>
          <a:p>
            <a:pPr lvl="1">
              <a:spcBef>
                <a:spcPts val="200"/>
              </a:spcBef>
            </a:pPr>
            <a:r>
              <a:rPr lang="en-US" dirty="0"/>
              <a:t>Reviewer: companion publication</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2703496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E965-E79F-44B4-A39C-8E649221CB42}"/>
              </a:ext>
            </a:extLst>
          </p:cNvPr>
          <p:cNvSpPr>
            <a:spLocks noGrp="1"/>
          </p:cNvSpPr>
          <p:nvPr>
            <p:ph type="title"/>
          </p:nvPr>
        </p:nvSpPr>
        <p:spPr/>
        <p:txBody>
          <a:bodyPr/>
          <a:lstStyle/>
          <a:p>
            <a:r>
              <a:rPr lang="en-US" dirty="0"/>
              <a:t>Creating a Virtuous Cycle</a:t>
            </a:r>
          </a:p>
        </p:txBody>
      </p:sp>
      <p:grpSp>
        <p:nvGrpSpPr>
          <p:cNvPr id="4" name="Group 3">
            <a:extLst>
              <a:ext uri="{FF2B5EF4-FFF2-40B4-BE49-F238E27FC236}">
                <a16:creationId xmlns:a16="http://schemas.microsoft.com/office/drawing/2014/main" id="{CE5759C4-D92E-49A7-BB12-714A55D85744}"/>
              </a:ext>
            </a:extLst>
          </p:cNvPr>
          <p:cNvGrpSpPr/>
          <p:nvPr/>
        </p:nvGrpSpPr>
        <p:grpSpPr>
          <a:xfrm>
            <a:off x="2006797" y="1397349"/>
            <a:ext cx="8175230" cy="3180436"/>
            <a:chOff x="1797837" y="1338521"/>
            <a:chExt cx="8175230" cy="3180436"/>
          </a:xfrm>
        </p:grpSpPr>
        <p:grpSp>
          <p:nvGrpSpPr>
            <p:cNvPr id="5" name="Group 4">
              <a:extLst>
                <a:ext uri="{FF2B5EF4-FFF2-40B4-BE49-F238E27FC236}">
                  <a16:creationId xmlns:a16="http://schemas.microsoft.com/office/drawing/2014/main" id="{AF6710C9-75BD-431D-8747-F1FF796B57CC}"/>
                </a:ext>
              </a:extLst>
            </p:cNvPr>
            <p:cNvGrpSpPr/>
            <p:nvPr/>
          </p:nvGrpSpPr>
          <p:grpSpPr>
            <a:xfrm>
              <a:off x="1797837" y="1424300"/>
              <a:ext cx="8175230" cy="2917800"/>
              <a:chOff x="-137156" y="1484784"/>
              <a:chExt cx="8175230" cy="2448272"/>
            </a:xfrm>
          </p:grpSpPr>
          <p:sp>
            <p:nvSpPr>
              <p:cNvPr id="8" name="TextBox 7">
                <a:extLst>
                  <a:ext uri="{FF2B5EF4-FFF2-40B4-BE49-F238E27FC236}">
                    <a16:creationId xmlns:a16="http://schemas.microsoft.com/office/drawing/2014/main" id="{9233EEBB-45F6-4284-8DB0-2332004FE856}"/>
                  </a:ext>
                </a:extLst>
              </p:cNvPr>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a:extLst>
                  <a:ext uri="{FF2B5EF4-FFF2-40B4-BE49-F238E27FC236}">
                    <a16:creationId xmlns:a16="http://schemas.microsoft.com/office/drawing/2014/main" id="{A76FF3AE-6623-44CA-BBF0-97AEF646A834}"/>
                  </a:ext>
                </a:extLst>
              </p:cNvPr>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a:extLst>
                  <a:ext uri="{FF2B5EF4-FFF2-40B4-BE49-F238E27FC236}">
                    <a16:creationId xmlns:a16="http://schemas.microsoft.com/office/drawing/2014/main" id="{9A71D3B7-6562-44DD-9DE3-28DBA3A2DB10}"/>
                  </a:ext>
                </a:extLst>
              </p:cNvPr>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a:extLst>
                  <a:ext uri="{FF2B5EF4-FFF2-40B4-BE49-F238E27FC236}">
                    <a16:creationId xmlns:a16="http://schemas.microsoft.com/office/drawing/2014/main" id="{21D35C56-E823-48E4-92DA-38D50FF66FAE}"/>
                  </a:ext>
                </a:extLst>
              </p:cNvPr>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6" name="TextBox 5">
              <a:extLst>
                <a:ext uri="{FF2B5EF4-FFF2-40B4-BE49-F238E27FC236}">
                  <a16:creationId xmlns:a16="http://schemas.microsoft.com/office/drawing/2014/main" id="{A81BA48B-6325-4CBC-B559-E0192521681A}"/>
                </a:ext>
              </a:extLst>
            </p:cNvPr>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7" name="TextBox 6">
              <a:extLst>
                <a:ext uri="{FF2B5EF4-FFF2-40B4-BE49-F238E27FC236}">
                  <a16:creationId xmlns:a16="http://schemas.microsoft.com/office/drawing/2014/main" id="{DF475E8D-E6D2-40F1-AAB5-D8B36E80E464}"/>
                </a:ext>
              </a:extLst>
            </p:cNvPr>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12" name="TextBox 11">
            <a:extLst>
              <a:ext uri="{FF2B5EF4-FFF2-40B4-BE49-F238E27FC236}">
                <a16:creationId xmlns:a16="http://schemas.microsoft.com/office/drawing/2014/main" id="{032EAD61-7EFB-47AE-873C-025999D4C9B1}"/>
              </a:ext>
            </a:extLst>
          </p:cNvPr>
          <p:cNvSpPr txBox="1"/>
          <p:nvPr/>
        </p:nvSpPr>
        <p:spPr>
          <a:xfrm>
            <a:off x="2158571" y="5096357"/>
            <a:ext cx="7871682" cy="849463"/>
          </a:xfrm>
          <a:prstGeom prst="rect">
            <a:avLst/>
          </a:prstGeom>
          <a:noFill/>
        </p:spPr>
        <p:txBody>
          <a:bodyPr wrap="square" lIns="118872" tIns="91440" rIns="118872" bIns="91440" rtlCol="0" anchor="ctr" anchorCtr="0">
            <a:spAutoFit/>
          </a:bodyPr>
          <a:lstStyle/>
          <a:p>
            <a:pPr algn="ctr">
              <a:lnSpc>
                <a:spcPct val="90000"/>
              </a:lnSpc>
            </a:pPr>
            <a:r>
              <a:rPr lang="en-US" sz="2400" dirty="0"/>
              <a:t>Reproducibility is, ultimately, based on good </a:t>
            </a:r>
            <a:r>
              <a:rPr lang="en-US" sz="2400" u="sng" dirty="0"/>
              <a:t>software development practices</a:t>
            </a:r>
            <a:r>
              <a:rPr lang="en-US" sz="2400" dirty="0"/>
              <a:t> and good </a:t>
            </a:r>
            <a:r>
              <a:rPr lang="en-US" sz="2400" u="sng" dirty="0"/>
              <a:t>experimental practices</a:t>
            </a:r>
          </a:p>
        </p:txBody>
      </p:sp>
    </p:spTree>
    <p:extLst>
      <p:ext uri="{BB962C8B-B14F-4D97-AF65-F5344CB8AC3E}">
        <p14:creationId xmlns:p14="http://schemas.microsoft.com/office/powerpoint/2010/main" val="2799658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to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 </a:t>
            </a:r>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Patricia A. Grubel, Rinku K. Gupta, and David M. Rogers, Better Scientific Software tutorial, in Improving Scientific Software conference, online, 2022. DOI: </a:t>
            </a:r>
            <a:r>
              <a:rPr lang="en-US" sz="1600" b="1" dirty="0">
                <a:hlinkClick r:id="rId4"/>
              </a:rPr>
              <a:t>10.6084/m9.figshare</a:t>
            </a:r>
            <a:r>
              <a:rPr lang="en-US" sz="1600" b="1">
                <a:hlinkClick r:id="rId4"/>
              </a:rPr>
              <a:t>.19416767</a:t>
            </a:r>
            <a:endParaRPr lang="en-US" sz="1600" b="1"/>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creating and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a:p>
            <a:pPr lvl="1">
              <a:spcBef>
                <a:spcPts val="200"/>
              </a:spcBef>
            </a:pPr>
            <a:r>
              <a:rPr lang="en-US" dirty="0"/>
              <a:t>Retrospective if you have a lot of existing unreviewed code</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Understand the </a:t>
            </a:r>
            <a:r>
              <a:rPr lang="en-US" b="1" dirty="0" err="1">
                <a:solidFill>
                  <a:schemeClr val="tx2"/>
                </a:solidFill>
              </a:rPr>
              <a:t>numerics</a:t>
            </a:r>
            <a:r>
              <a:rPr lang="en-US" b="1" dirty="0">
                <a:solidFill>
                  <a:schemeClr val="tx2"/>
                </a:solidFill>
              </a:rPr>
              <a:t> of your code</a:t>
            </a:r>
          </a:p>
          <a:p>
            <a:pPr>
              <a:spcBef>
                <a:spcPts val="800"/>
              </a:spcBef>
            </a:pPr>
            <a:r>
              <a:rPr lang="en-US" dirty="0"/>
              <a:t>Floating point numbers are just approximations to real numbers</a:t>
            </a:r>
          </a:p>
          <a:p>
            <a:pPr lvl="1">
              <a:spcBef>
                <a:spcPts val="200"/>
              </a:spcBef>
            </a:pPr>
            <a:r>
              <a:rPr lang="en-US" dirty="0"/>
              <a:t>Many numerical methods have “quirks” too</a:t>
            </a:r>
          </a:p>
          <a:p>
            <a:pPr>
              <a:spcBef>
                <a:spcPts val="800"/>
              </a:spcBef>
            </a:pPr>
            <a:r>
              <a:rPr lang="en-US" dirty="0"/>
              <a:t>If you’re using reduced- or mixed-precision computations, carefully compare with full-precision versions</a:t>
            </a:r>
          </a:p>
          <a:p>
            <a:pPr lvl="1">
              <a:spcBef>
                <a:spcPts val="200"/>
              </a:spcBef>
            </a:pPr>
            <a:r>
              <a:rPr lang="en-US" dirty="0"/>
              <a:t>On paper during development of the algorithms</a:t>
            </a:r>
          </a:p>
          <a:p>
            <a:pPr lvl="1">
              <a:spcBef>
                <a:spcPts val="200"/>
              </a:spcBef>
            </a:pPr>
            <a:r>
              <a:rPr lang="en-US" dirty="0"/>
              <a:t>Maybe provide an alternative full-precision computational path </a:t>
            </a:r>
          </a:p>
          <a:p>
            <a:pPr>
              <a:spcBef>
                <a:spcPts val="800"/>
              </a:spcBef>
            </a:pPr>
            <a:r>
              <a:rPr lang="en-US" dirty="0"/>
              <a:t>Consider the possible effects of non-determinism due to concurrency</a:t>
            </a:r>
          </a:p>
          <a:p>
            <a:pPr lvl="1">
              <a:spcBef>
                <a:spcPts val="200"/>
              </a:spcBef>
            </a:pPr>
            <a:r>
              <a:rPr lang="en-US" dirty="0"/>
              <a:t>Floating point calculations done in different order may yield different results</a:t>
            </a:r>
          </a:p>
          <a:p>
            <a:pPr lvl="1">
              <a:spcBef>
                <a:spcPts val="200"/>
              </a:spcBef>
            </a:pPr>
            <a:r>
              <a:rPr lang="en-US" dirty="0"/>
              <a:t>Maybe useful to have an option to force deterministic computation</a:t>
            </a:r>
          </a:p>
          <a:p>
            <a:pPr lvl="1">
              <a:spcBef>
                <a:spcPts val="200"/>
              </a:spcBef>
            </a:pPr>
            <a:r>
              <a:rPr lang="en-US" dirty="0"/>
              <a:t>Look for testing/verification methods that don’t depend on bitwise reproducibility</a:t>
            </a:r>
          </a:p>
          <a:p>
            <a:pPr>
              <a:spcBef>
                <a:spcPts val="800"/>
              </a:spcBef>
            </a:pPr>
            <a:r>
              <a:rPr lang="en-US" dirty="0"/>
              <a:t>Know your error bounds and develop tests against them</a:t>
            </a:r>
          </a:p>
          <a:p>
            <a:pPr lvl="1">
              <a:spcBef>
                <a:spcPts val="200"/>
              </a:spcBef>
            </a:pPr>
            <a:r>
              <a:rPr lang="en-US" dirty="0"/>
              <a:t>E.g., conservation rules apply to many physical quantities</a:t>
            </a:r>
          </a:p>
          <a:p>
            <a:pPr>
              <a:spcBef>
                <a:spcPts val="800"/>
              </a:spcBef>
            </a:pPr>
            <a:r>
              <a:rPr lang="en-US" dirty="0"/>
              <a:t>Consider consulting subject matter experts for help</a:t>
            </a:r>
          </a:p>
        </p:txBody>
      </p:sp>
    </p:spTree>
    <p:extLst>
      <p:ext uri="{BB962C8B-B14F-4D97-AF65-F5344CB8AC3E}">
        <p14:creationId xmlns:p14="http://schemas.microsoft.com/office/powerpoint/2010/main" val="18494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sz="half" idx="2"/>
          </p:nvPr>
        </p:nvSpPr>
        <p:spPr>
          <a:xfrm>
            <a:off x="457200" y="1114436"/>
            <a:ext cx="5588582" cy="3373229"/>
          </a:xfrm>
          <a:ln>
            <a:noFill/>
          </a:ln>
        </p:spPr>
        <p:txBody>
          <a:bodyPr/>
          <a:lstStyle/>
          <a:p>
            <a:r>
              <a:rPr lang="en-US" sz="2000" b="1" dirty="0">
                <a:solidFill>
                  <a:schemeClr val="tx2"/>
                </a:solidFill>
              </a:rPr>
              <a:t>Testing, testing, and more testing!</a:t>
            </a:r>
          </a:p>
          <a:p>
            <a:r>
              <a:rPr lang="en-US" sz="2000" dirty="0"/>
              <a:t>Add “regression tests”</a:t>
            </a:r>
          </a:p>
          <a:p>
            <a:pPr lvl="1">
              <a:spcBef>
                <a:spcPts val="200"/>
              </a:spcBef>
            </a:pPr>
            <a:r>
              <a:rPr lang="en-US" sz="1800" dirty="0"/>
              <a:t>If you fix a bug, add a test to make sure that bug doesn’t creep back in</a:t>
            </a:r>
          </a:p>
          <a:p>
            <a:r>
              <a:rPr lang="en-US" sz="2000" dirty="0"/>
              <a:t>Add more tests</a:t>
            </a:r>
          </a:p>
          <a:p>
            <a:pPr lvl="1">
              <a:spcBef>
                <a:spcPts val="200"/>
              </a:spcBef>
            </a:pPr>
            <a:r>
              <a:rPr lang="en-US" sz="1800" dirty="0"/>
              <a:t>Be creative</a:t>
            </a:r>
          </a:p>
          <a:p>
            <a:pPr lvl="1">
              <a:spcBef>
                <a:spcPts val="200"/>
              </a:spcBef>
            </a:pPr>
            <a:r>
              <a:rPr lang="en-US" sz="1800" dirty="0"/>
              <a:t>Think about common cases, then corner cases</a:t>
            </a:r>
          </a:p>
          <a:p>
            <a:pPr lvl="1">
              <a:spcBef>
                <a:spcPts val="200"/>
              </a:spcBef>
            </a:pPr>
            <a:r>
              <a:rPr lang="en-US" sz="1800" dirty="0"/>
              <a:t>Think about misuse (unintentional or intentional)</a:t>
            </a:r>
          </a:p>
          <a:p>
            <a:pPr lvl="1">
              <a:spcBef>
                <a:spcPts val="200"/>
              </a:spcBef>
            </a:pPr>
            <a:r>
              <a:rPr lang="en-US" sz="1800" dirty="0"/>
              <a:t>Think about synthetic tests with synthetic data</a:t>
            </a:r>
          </a:p>
          <a:p>
            <a:pPr lvl="1">
              <a:spcBef>
                <a:spcPts val="200"/>
              </a:spcBef>
            </a:pPr>
            <a:r>
              <a:rPr lang="en-US" sz="1800" dirty="0"/>
              <a:t>Think about low-cost tests that can be “always on” (even if they’re not so stringent)</a:t>
            </a:r>
          </a:p>
          <a:p>
            <a:pPr lvl="1">
              <a:spcBef>
                <a:spcPts val="200"/>
              </a:spcBef>
            </a:pPr>
            <a:r>
              <a:rPr lang="en-US" sz="1800" dirty="0"/>
              <a:t>Can you detect silent data corruption?</a:t>
            </a:r>
          </a:p>
        </p:txBody>
      </p:sp>
      <p:sp>
        <p:nvSpPr>
          <p:cNvPr id="6" name="Content Placeholder 5">
            <a:extLst>
              <a:ext uri="{FF2B5EF4-FFF2-40B4-BE49-F238E27FC236}">
                <a16:creationId xmlns:a16="http://schemas.microsoft.com/office/drawing/2014/main" id="{A6E0D8FD-9F37-4AB6-A176-A8A84426CC7A}"/>
              </a:ext>
            </a:extLst>
          </p:cNvPr>
          <p:cNvSpPr>
            <a:spLocks noGrp="1"/>
          </p:cNvSpPr>
          <p:nvPr>
            <p:ph sz="quarter" idx="4"/>
          </p:nvPr>
        </p:nvSpPr>
        <p:spPr>
          <a:xfrm>
            <a:off x="6218914" y="1114436"/>
            <a:ext cx="5531934" cy="3373229"/>
          </a:xfrm>
          <a:ln>
            <a:noFill/>
          </a:ln>
        </p:spPr>
        <p:txBody>
          <a:bodyPr/>
          <a:lstStyle/>
          <a:p>
            <a:r>
              <a:rPr lang="en-US" sz="2000" dirty="0"/>
              <a:t>Test your third-party dependencies</a:t>
            </a:r>
          </a:p>
          <a:p>
            <a:pPr lvl="1">
              <a:spcBef>
                <a:spcPts val="200"/>
              </a:spcBef>
            </a:pPr>
            <a:r>
              <a:rPr lang="en-US" dirty="0"/>
              <a:t>Are your tools doing what you think they’re doing?</a:t>
            </a:r>
          </a:p>
          <a:p>
            <a:pPr lvl="1">
              <a:spcBef>
                <a:spcPts val="200"/>
              </a:spcBef>
            </a:pPr>
            <a:r>
              <a:rPr lang="en-US" dirty="0"/>
              <a:t>What if you’re using a new version?</a:t>
            </a:r>
          </a:p>
          <a:p>
            <a:pPr lvl="1">
              <a:spcBef>
                <a:spcPts val="200"/>
              </a:spcBef>
            </a:pPr>
            <a:r>
              <a:rPr lang="en-US" dirty="0"/>
              <a:t>How do you decide if it is okay to upgrade to a new version?</a:t>
            </a:r>
          </a:p>
          <a:p>
            <a:r>
              <a:rPr lang="en-US" sz="2000" dirty="0"/>
              <a:t>Test your tests!</a:t>
            </a:r>
          </a:p>
          <a:p>
            <a:pPr lvl="1">
              <a:spcBef>
                <a:spcPts val="200"/>
              </a:spcBef>
            </a:pPr>
            <a:r>
              <a:rPr lang="en-US" sz="1800" dirty="0"/>
              <a:t>Make sure tests fail when they’re supposed to!</a:t>
            </a:r>
          </a:p>
          <a:p>
            <a:r>
              <a:rPr lang="en-US" sz="2000" dirty="0"/>
              <a:t>Thoroughly verify the code</a:t>
            </a:r>
          </a:p>
          <a:p>
            <a:pPr lvl="1">
              <a:spcBef>
                <a:spcPts val="200"/>
              </a:spcBef>
            </a:pPr>
            <a:r>
              <a:rPr lang="en-US" sz="1800" dirty="0"/>
              <a:t>Does the code do what you intended it to do?</a:t>
            </a:r>
          </a:p>
          <a:p>
            <a:pPr lvl="1">
              <a:spcBef>
                <a:spcPts val="200"/>
              </a:spcBef>
            </a:pPr>
            <a:r>
              <a:rPr lang="en-US" sz="1800" dirty="0"/>
              <a:t>On all relevant platforms (compilers, hardware, etc.)</a:t>
            </a:r>
          </a:p>
          <a:p>
            <a:r>
              <a:rPr lang="en-US" sz="2000" dirty="0"/>
              <a:t>Test regularly</a:t>
            </a:r>
          </a:p>
          <a:p>
            <a:pPr lvl="1">
              <a:spcBef>
                <a:spcPts val="200"/>
              </a:spcBef>
            </a:pPr>
            <a:r>
              <a:rPr lang="en-US" sz="1800" dirty="0"/>
              <a:t>To identify and document where changes to the underlying </a:t>
            </a:r>
            <a:br>
              <a:rPr lang="en-US" sz="1800" dirty="0"/>
            </a:br>
            <a:r>
              <a:rPr lang="en-US" sz="1800" dirty="0"/>
              <a:t>platform change code behavior/results</a:t>
            </a:r>
          </a:p>
        </p:txBody>
      </p:sp>
    </p:spTree>
    <p:extLst>
      <p:ext uri="{BB962C8B-B14F-4D97-AF65-F5344CB8AC3E}">
        <p14:creationId xmlns:p14="http://schemas.microsoft.com/office/powerpoint/2010/main" val="2253672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4136283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079194"/>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a:t>
            </a:r>
            <a:r>
              <a:rPr lang="en-US" i="1" dirty="0"/>
              <a:t>caller</a:t>
            </a:r>
            <a:r>
              <a:rPr lang="en-US" dirty="0"/>
              <a:t> and the </a:t>
            </a:r>
            <a:r>
              <a:rPr lang="en-US" i="1" dirty="0" err="1"/>
              <a:t>callee</a:t>
            </a:r>
            <a:r>
              <a:rPr lang="en-US" i="1" dirty="0"/>
              <a:t> </a:t>
            </a:r>
            <a:r>
              <a:rPr lang="en-US" dirty="0"/>
              <a:t>(the routine)</a:t>
            </a:r>
          </a:p>
          <a:p>
            <a:pPr lvl="1">
              <a:spcBef>
                <a:spcPts val="200"/>
              </a:spcBef>
            </a:pPr>
            <a:r>
              <a:rPr lang="en-US" dirty="0"/>
              <a:t>What does the routine expect on input?		</a:t>
            </a:r>
            <a:r>
              <a:rPr lang="en-US" b="1" dirty="0"/>
              <a:t>preconditions</a:t>
            </a:r>
          </a:p>
          <a:p>
            <a:pPr lvl="1">
              <a:spcBef>
                <a:spcPts val="200"/>
              </a:spcBef>
            </a:pPr>
            <a:r>
              <a:rPr lang="en-US" dirty="0"/>
              <a:t>What does the routine guarantee at completion?	</a:t>
            </a:r>
            <a:r>
              <a:rPr lang="en-US" b="1" dirty="0"/>
              <a:t>postconditions</a:t>
            </a:r>
          </a:p>
          <a:p>
            <a:pPr lvl="1">
              <a:spcBef>
                <a:spcPts val="200"/>
              </a:spcBef>
            </a:pPr>
            <a:r>
              <a:rPr lang="en-US" dirty="0"/>
              <a:t>What does the routine leave unchanged?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pPr lvl="1">
              <a:spcBef>
                <a:spcPts val="200"/>
              </a:spcBef>
            </a:pPr>
            <a:r>
              <a:rPr lang="en-US" dirty="0"/>
              <a:t>Emphasize low-costs tests that can be always-on</a:t>
            </a:r>
          </a:p>
          <a:p>
            <a:pPr lvl="1">
              <a:spcBef>
                <a:spcPts val="200"/>
              </a:spcBef>
            </a:pPr>
            <a:r>
              <a:rPr lang="en-US" dirty="0"/>
              <a:t>May need to be able to switch enforcement of expensive tests on/off (but try not to!)</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2645307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82589"/>
            <a:ext cx="11369809" cy="4047778"/>
          </a:xfrm>
        </p:spPr>
        <p:txBody>
          <a:bodyPr/>
          <a:lstStyle/>
          <a:p>
            <a:r>
              <a:rPr lang="en-US" b="1" dirty="0">
                <a:solidFill>
                  <a:schemeClr val="tx2"/>
                </a:solidFill>
              </a:rPr>
              <a:t>What are you going to do, why, and how?</a:t>
            </a:r>
          </a:p>
          <a:p>
            <a:r>
              <a:rPr lang="en-US" dirty="0"/>
              <a:t>Plan your experiments thoroughly</a:t>
            </a:r>
          </a:p>
          <a:p>
            <a:pPr lvl="1"/>
            <a:r>
              <a:rPr lang="en-US" dirty="0"/>
              <a:t>If you’re in a team, designate </a:t>
            </a:r>
            <a:r>
              <a:rPr lang="en-US" i="1" dirty="0"/>
              <a:t>one</a:t>
            </a:r>
            <a:r>
              <a:rPr lang="en-US" dirty="0"/>
              <a:t> person to coordinate the experimental campaign</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534052" cy="4047778"/>
          </a:xfrm>
        </p:spPr>
        <p:txBody>
          <a:bodyPr/>
          <a:lstStyle/>
          <a:p>
            <a:r>
              <a:rPr lang="en-US" b="1" dirty="0">
                <a:solidFill>
                  <a:schemeClr val="tx2"/>
                </a:solidFill>
              </a:rPr>
              <a:t>Can you reproduce the code used for each and every experiment?</a:t>
            </a:r>
          </a:p>
          <a:p>
            <a:pPr lvl="1">
              <a:spcBef>
                <a:spcPts val="200"/>
              </a:spcBef>
            </a:pPr>
            <a:r>
              <a:rPr lang="en-US" b="1" dirty="0">
                <a:solidFill>
                  <a:schemeClr val="tx2"/>
                </a:solidFill>
              </a:rPr>
              <a:t>Three years later?</a:t>
            </a:r>
          </a:p>
          <a:p>
            <a:r>
              <a:rPr lang="en-US" dirty="0"/>
              <a:t>Use only well-defined versions of code (i.e., official “releases”, tags, etc.)</a:t>
            </a:r>
          </a:p>
          <a:p>
            <a:pPr lvl="1">
              <a:spcBef>
                <a:spcPts val="200"/>
              </a:spcBef>
            </a:pPr>
            <a:r>
              <a:rPr lang="en-US"/>
              <a:t>Main </a:t>
            </a:r>
            <a:r>
              <a:rPr lang="en-US" dirty="0"/>
              <a:t>or development branches are often moving targets</a:t>
            </a:r>
          </a:p>
          <a:p>
            <a:pPr lvl="1">
              <a:spcBef>
                <a:spcPts val="200"/>
              </a:spcBef>
            </a:pPr>
            <a:r>
              <a:rPr lang="en-US" dirty="0"/>
              <a:t>Capture the exact version of the code used for each experiment</a:t>
            </a:r>
          </a:p>
          <a:p>
            <a:pPr lvl="2">
              <a:spcBef>
                <a:spcPts val="200"/>
              </a:spcBef>
            </a:pPr>
            <a:r>
              <a:rPr lang="en-US" dirty="0"/>
              <a:t>Is the code you’re building exactly what’s in the version control repo?</a:t>
            </a:r>
          </a:p>
          <a:p>
            <a:pPr lvl="1">
              <a:spcBef>
                <a:spcPts val="200"/>
              </a:spcBef>
            </a:pPr>
            <a:r>
              <a:rPr lang="en-US" dirty="0"/>
              <a:t>Don’t change versions during a related series of experiments (unless you have to)</a:t>
            </a:r>
          </a:p>
          <a:p>
            <a:pPr lvl="1">
              <a:spcBef>
                <a:spcPts val="200"/>
              </a:spcBef>
            </a:pPr>
            <a:r>
              <a:rPr lang="en-US" dirty="0"/>
              <a:t>If you have to change versions, know exactly what changed</a:t>
            </a:r>
          </a:p>
          <a:p>
            <a:pPr lvl="2">
              <a:spcBef>
                <a:spcPts val="200"/>
              </a:spcBef>
            </a:pPr>
            <a:r>
              <a:rPr lang="en-US" dirty="0"/>
              <a:t>Capture the exact version of the code used for each experiment</a:t>
            </a:r>
          </a:p>
          <a:p>
            <a:r>
              <a:rPr lang="en-US" dirty="0"/>
              <a:t>Use only versions of code that have been thoroughly verified</a:t>
            </a:r>
          </a:p>
          <a:p>
            <a:r>
              <a:rPr lang="en-US" dirty="0"/>
              <a:t>Continue to use regular testing to identify changes due to the underlying platform</a:t>
            </a:r>
          </a:p>
          <a:p>
            <a:pPr lvl="1">
              <a:spcBef>
                <a:spcPts val="200"/>
              </a:spcBef>
            </a:pPr>
            <a:r>
              <a:rPr lang="en-US" dirty="0"/>
              <a:t>E.g., compiler release introduces a new optimization that changes numerical results</a:t>
            </a:r>
          </a:p>
          <a:p>
            <a:r>
              <a:rPr lang="en-US" dirty="0"/>
              <a:t>Consider capturing version information of key libraries, compilers, and other dependencies used to build code</a:t>
            </a:r>
          </a:p>
          <a:p>
            <a:pPr lvl="1">
              <a:spcBef>
                <a:spcPts val="200"/>
              </a:spcBef>
            </a:pPr>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2"/>
            <a:r>
              <a:rPr lang="en-US" dirty="0"/>
              <a:t>Lab notebooks aren’t just for people who literally work in a laboratory!</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32E9-2FA0-40C4-8D47-26B41016D037}"/>
              </a:ext>
            </a:extLst>
          </p:cNvPr>
          <p:cNvSpPr>
            <a:spLocks noGrp="1"/>
          </p:cNvSpPr>
          <p:nvPr>
            <p:ph type="title"/>
          </p:nvPr>
        </p:nvSpPr>
        <p:spPr/>
        <p:txBody>
          <a:bodyPr/>
          <a:lstStyle/>
          <a:p>
            <a:r>
              <a:rPr lang="en-US" dirty="0"/>
              <a:t>Tools May Help with Reproducibility</a:t>
            </a:r>
          </a:p>
        </p:txBody>
      </p:sp>
      <p:sp>
        <p:nvSpPr>
          <p:cNvPr id="3" name="Content Placeholder 2">
            <a:extLst>
              <a:ext uri="{FF2B5EF4-FFF2-40B4-BE49-F238E27FC236}">
                <a16:creationId xmlns:a16="http://schemas.microsoft.com/office/drawing/2014/main" id="{735D30F0-B0A3-467E-9909-18B09F1F526A}"/>
              </a:ext>
            </a:extLst>
          </p:cNvPr>
          <p:cNvSpPr>
            <a:spLocks noGrp="1"/>
          </p:cNvSpPr>
          <p:nvPr>
            <p:ph idx="1"/>
          </p:nvPr>
        </p:nvSpPr>
        <p:spPr>
          <a:xfrm>
            <a:off x="365760" y="1207641"/>
            <a:ext cx="11369809" cy="4047778"/>
          </a:xfrm>
        </p:spPr>
        <p:txBody>
          <a:bodyPr/>
          <a:lstStyle/>
          <a:p>
            <a:pPr marL="0" indent="0">
              <a:buNone/>
            </a:pPr>
            <a:r>
              <a:rPr lang="en-US" dirty="0"/>
              <a:t>Just a small sampling…</a:t>
            </a:r>
          </a:p>
          <a:p>
            <a:r>
              <a:rPr lang="en-US" dirty="0"/>
              <a:t>Containers to capture the software</a:t>
            </a:r>
          </a:p>
          <a:p>
            <a:r>
              <a:rPr lang="en-US" dirty="0"/>
              <a:t>Resources for finding, understanding, and debugging floating point math problems: </a:t>
            </a:r>
            <a:r>
              <a:rPr lang="en-US" dirty="0">
                <a:hlinkClick r:id="rId2"/>
              </a:rPr>
              <a:t>http://fpanalysistools.org/</a:t>
            </a:r>
            <a:endParaRPr lang="en-US" dirty="0"/>
          </a:p>
          <a:p>
            <a:r>
              <a:rPr lang="en-US" dirty="0"/>
              <a:t>Cloud platforms to publish and reproduce research code and data</a:t>
            </a:r>
          </a:p>
          <a:p>
            <a:pPr lvl="1"/>
            <a:r>
              <a:rPr lang="en-US" dirty="0"/>
              <a:t>E.g., </a:t>
            </a:r>
            <a:r>
              <a:rPr lang="en-US" dirty="0">
                <a:hlinkClick r:id="rId3"/>
              </a:rPr>
              <a:t>https://CodeOcean.com</a:t>
            </a:r>
            <a:endParaRPr lang="en-US" dirty="0"/>
          </a:p>
          <a:p>
            <a:r>
              <a:rPr lang="en-US" dirty="0"/>
              <a:t>DOIs and hosting of data, code, documents, etc.</a:t>
            </a:r>
          </a:p>
          <a:p>
            <a:pPr lvl="1"/>
            <a:r>
              <a:rPr lang="en-US" dirty="0"/>
              <a:t>E.g., </a:t>
            </a:r>
            <a:r>
              <a:rPr lang="en-US" dirty="0">
                <a:hlinkClick r:id="rId4"/>
              </a:rPr>
              <a:t>https://zenodo.org/</a:t>
            </a:r>
            <a:r>
              <a:rPr lang="en-US" dirty="0"/>
              <a:t>, </a:t>
            </a:r>
            <a:r>
              <a:rPr lang="en-US" dirty="0">
                <a:hlinkClick r:id="rId5"/>
              </a:rPr>
              <a:t>https://FigShare.com</a:t>
            </a:r>
            <a:endParaRPr lang="en-US" dirty="0"/>
          </a:p>
          <a:p>
            <a:pPr marL="0" indent="0">
              <a:spcBef>
                <a:spcPts val="2800"/>
              </a:spcBef>
              <a:buNone/>
            </a:pPr>
            <a:r>
              <a:rPr lang="en-US" b="1" dirty="0">
                <a:solidFill>
                  <a:schemeClr val="tx2"/>
                </a:solidFill>
              </a:rPr>
              <a:t>Make sure to test and understand your tools thoroughly </a:t>
            </a:r>
            <a:r>
              <a:rPr lang="en-US" b="1" i="1" dirty="0">
                <a:solidFill>
                  <a:schemeClr val="tx2"/>
                </a:solidFill>
              </a:rPr>
              <a:t>before</a:t>
            </a:r>
            <a:r>
              <a:rPr lang="en-US" b="1" dirty="0">
                <a:solidFill>
                  <a:schemeClr val="tx2"/>
                </a:solidFill>
              </a:rPr>
              <a:t> using them for something important!</a:t>
            </a:r>
          </a:p>
          <a:p>
            <a:endParaRPr lang="en-US" dirty="0"/>
          </a:p>
        </p:txBody>
      </p:sp>
    </p:spTree>
    <p:extLst>
      <p:ext uri="{BB962C8B-B14F-4D97-AF65-F5344CB8AC3E}">
        <p14:creationId xmlns:p14="http://schemas.microsoft.com/office/powerpoint/2010/main" val="2976835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421644"/>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spcBef>
                <a:spcPts val="200"/>
              </a:spcBef>
            </a:pPr>
            <a:r>
              <a:rPr lang="en-US" dirty="0"/>
              <a:t>During development</a:t>
            </a:r>
          </a:p>
          <a:p>
            <a:pPr lvl="1">
              <a:spcBef>
                <a:spcPts val="200"/>
              </a:spcBef>
            </a:pPr>
            <a:r>
              <a:rPr lang="en-US" dirty="0"/>
              <a:t>After development</a:t>
            </a:r>
          </a:p>
          <a:p>
            <a:pPr lvl="1">
              <a:spcBef>
                <a:spcPts val="200"/>
              </a:spcBef>
            </a:pPr>
            <a:r>
              <a:rPr lang="en-US" dirty="0"/>
              <a:t>During experiments</a:t>
            </a:r>
          </a:p>
          <a:p>
            <a:pPr lvl="1">
              <a:spcBef>
                <a:spcPts val="200"/>
              </a:spcBef>
            </a:pPr>
            <a:r>
              <a:rPr lang="en-US" dirty="0"/>
              <a:t>After experiments</a:t>
            </a:r>
          </a:p>
          <a:p>
            <a:r>
              <a:rPr lang="en-US" dirty="0"/>
              <a:t>They amount to better software development practices</a:t>
            </a:r>
          </a:p>
          <a:p>
            <a:pPr lvl="1">
              <a:spcBef>
                <a:spcPts val="200"/>
              </a:spcBef>
            </a:pPr>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idx="1"/>
          </p:nvPr>
        </p:nvSpPr>
        <p:spPr/>
        <p:txBody>
          <a:bodyPr>
            <a:normAutofit fontScale="85000" lnSpcReduction="20000"/>
          </a:bodyPr>
          <a:lstStyle/>
          <a:p>
            <a:r>
              <a:rPr lang="en-US" dirty="0"/>
              <a:t>The FAIR Guiding Principles for Scientific Data Management and Stewardship. Mark D. Wilkinson, et al. </a:t>
            </a:r>
            <a:r>
              <a:rPr lang="en-US" dirty="0">
                <a:hlinkClick r:id="rId2"/>
              </a:rPr>
              <a:t>https://doi.org/10.1038/sdata.2016.18</a:t>
            </a:r>
            <a:endParaRPr lang="en-US" dirty="0"/>
          </a:p>
          <a:p>
            <a:r>
              <a:rPr lang="en-US" dirty="0"/>
              <a:t>FAIR for Research Software (FAIR4RS) Working Group: </a:t>
            </a:r>
            <a:r>
              <a:rPr lang="en-US" dirty="0">
                <a:hlinkClick r:id="rId3"/>
              </a:rPr>
              <a:t>https://www.rd-alliance.org/groups/fair-research-software-fair4rs-wg</a:t>
            </a:r>
            <a:endParaRPr lang="en-US" dirty="0"/>
          </a:p>
          <a:p>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4"/>
              </a:rPr>
              <a:t>http://dx.doi.org/10.1145/2743015</a:t>
            </a:r>
            <a:endParaRPr lang="en-US" dirty="0"/>
          </a:p>
          <a:p>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 </a:t>
            </a:r>
            <a:r>
              <a:rPr lang="en-US" b="0" dirty="0">
                <a:effectLst/>
              </a:rPr>
              <a:t>DOI: </a:t>
            </a:r>
            <a:r>
              <a:rPr lang="en-US" b="0" u="sng" dirty="0">
                <a:solidFill>
                  <a:srgbClr val="595959"/>
                </a:solidFill>
                <a:effectLst/>
                <a:hlinkClick r:id="rId5"/>
              </a:rPr>
              <a:t>10.1126/science.aah6168</a:t>
            </a:r>
            <a:endParaRPr lang="en-US" dirty="0"/>
          </a:p>
          <a:p>
            <a:r>
              <a:rPr lang="en-US" dirty="0"/>
              <a:t>Simple experiments in reproducibility and technical trust by Mike Heroux and students (work in progress),</a:t>
            </a:r>
            <a:r>
              <a:rPr lang="en-US" dirty="0">
                <a:hlinkClick r:id="rId6"/>
              </a:rPr>
              <a:t> </a:t>
            </a:r>
            <a:r>
              <a:rPr lang="en-US" u="sng" dirty="0">
                <a:hlinkClick r:id="rId6"/>
              </a:rPr>
              <a:t>https://betterscientificsoftware.github.io/Trust-Tools/</a:t>
            </a:r>
            <a:endParaRPr lang="en-US" u="sng" dirty="0"/>
          </a:p>
          <a:p>
            <a:r>
              <a:rPr lang="en-US" dirty="0"/>
              <a:t>What every scientist should know about floating-point arithmetic. David Goldberg. </a:t>
            </a:r>
            <a:r>
              <a:rPr lang="en-US" dirty="0">
                <a:hlinkClick r:id="rId7"/>
              </a:rPr>
              <a:t>https://doi.org/10.1145/103162.103163</a:t>
            </a:r>
            <a:endParaRPr lang="en-US" dirty="0"/>
          </a:p>
          <a:p>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7878" y="2817999"/>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7676132" y="4837269"/>
            <a:ext cx="2369754" cy="369332"/>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doi:10.17226/25303</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369332"/>
          </a:xfrm>
          <a:prstGeom prst="rect">
            <a:avLst/>
          </a:prstGeom>
        </p:spPr>
        <p:txBody>
          <a:bodyPr wrap="square">
            <a:spAutoFit/>
          </a:bodyPr>
          <a:lstStyle/>
          <a:p>
            <a:r>
              <a:rPr lang="en-US" dirty="0">
                <a:hlinkClick r:id="rId5"/>
              </a:rPr>
              <a:t>doi:10.2172/1481626</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a:t>
            </a:r>
            <a:r>
              <a:rPr lang="en-US" sz="2400" i="1" dirty="0">
                <a:highlight>
                  <a:srgbClr val="FFFF00"/>
                </a:highlight>
              </a:rPr>
              <a:t>“there’s no way you could have reproduced [the Berkeley team’s] algorithm—the way they had implemented their code—from reading their paper.”</a:t>
            </a:r>
            <a:r>
              <a:rPr lang="en-US" sz="2400" i="1" dirty="0"/>
              <a:t>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365760" y="1188721"/>
            <a:ext cx="11369809" cy="4047778"/>
          </a:xfrm>
        </p:spPr>
        <p:txBody>
          <a:bodyPr/>
          <a:lstStyle/>
          <a:p>
            <a:r>
              <a:rPr lang="en-US" dirty="0"/>
              <a:t>Scripts for analyzing experimental nuclear magnetic resonance (NMR) data</a:t>
            </a:r>
          </a:p>
          <a:p>
            <a:r>
              <a:rPr lang="en-US" dirty="0"/>
              <a:t>Scripts use Python's glob module (listing filenames matching a pattern)</a:t>
            </a:r>
          </a:p>
          <a:p>
            <a:r>
              <a:rPr lang="en-US" dirty="0"/>
              <a:t>Module ordered results differently in Linux and Mac Mojave</a:t>
            </a:r>
          </a:p>
          <a:p>
            <a:r>
              <a:rPr lang="en-US" dirty="0"/>
              <a:t>Results depended on the</a:t>
            </a:r>
            <a:br>
              <a:rPr lang="en-US" dirty="0"/>
            </a:br>
            <a:r>
              <a:rPr lang="en-US" dirty="0"/>
              <a:t>order in which files were</a:t>
            </a:r>
            <a:br>
              <a:rPr lang="en-US" dirty="0"/>
            </a:br>
            <a:r>
              <a:rPr lang="en-US" dirty="0"/>
              <a:t>processed</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670692"/>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2565</TotalTime>
  <Words>3526</Words>
  <Application>Microsoft Office PowerPoint</Application>
  <PresentationFormat>Custom</PresentationFormat>
  <Paragraphs>347</Paragraphs>
  <Slides>31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PowerPoint Presentation</vt:lpstr>
      <vt:lpstr>Incentives for Paying Attention to Reproducibility</vt:lpstr>
      <vt:lpstr>Supercomputer Cycles are Scarce Resources</vt:lpstr>
      <vt:lpstr>Funders and the Community Setting Expectations for Your Data</vt:lpstr>
      <vt:lpstr>Supercomputing Reproducibility Initiative</vt:lpstr>
      <vt:lpstr>Increasing Attention on Reproducibility from Publishers</vt:lpstr>
      <vt:lpstr> ACM TOMS Reproducible Computational Results (RCR)</vt:lpstr>
      <vt:lpstr>Creating a Virtuous Cycle</vt:lpstr>
      <vt:lpstr>How to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Tools May Help with Reproducibility</vt:lpstr>
      <vt:lpstr>Summary</vt:lpstr>
      <vt:lpstr>Other resources</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272</cp:revision>
  <cp:lastPrinted>2017-11-02T18:35:01Z</cp:lastPrinted>
  <dcterms:created xsi:type="dcterms:W3CDTF">2018-11-06T17:28:56Z</dcterms:created>
  <dcterms:modified xsi:type="dcterms:W3CDTF">2022-04-03T18:49:00Z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